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25913" y="351300"/>
            <a:ext cx="7619516" cy="975360"/>
          </a:xfrm>
        </p:spPr>
        <p:txBody>
          <a:bodyPr/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Муниципальное бюджетное дошкольное образовательное учреждение детский сад № 1 </a:t>
            </a: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</a:rPr>
              <a:t>с.Некрасовка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Хабаровского муниципального района Хабаровского края 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9815" y="2480793"/>
            <a:ext cx="7766936" cy="1376921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Краткая презентация образовательной программы дошкольного образования </a:t>
            </a:r>
          </a:p>
          <a:p>
            <a:pPr algn="ctr"/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МБДОУ № 1 </a:t>
            </a:r>
            <a:r>
              <a:rPr lang="ru-RU" sz="3600" dirty="0" err="1" smtClean="0">
                <a:solidFill>
                  <a:schemeClr val="accent2">
                    <a:lumMod val="50000"/>
                  </a:schemeClr>
                </a:solidFill>
              </a:rPr>
              <a:t>с.Некрасовка</a:t>
            </a:r>
            <a:endParaRPr lang="ru-RU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https://nekrasovka1.tvoysadik.ru/sveden/education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3572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7646" y="418011"/>
            <a:ext cx="6627223" cy="5895703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rgbClr val="FF0000"/>
                </a:solidFill>
                <a:latin typeface="Calibri" panose="020F0502020204030204" pitchFamily="34" charset="0"/>
              </a:rPr>
              <a:t>Характеристика взаимодействия ДОУ с семьями </a:t>
            </a:r>
            <a:r>
              <a:rPr lang="ru-RU" sz="1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обучающихся</a:t>
            </a:r>
            <a:br>
              <a:rPr lang="ru-RU" sz="1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Цели взаимодействия: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Wingdings" panose="05000000000000000000" pitchFamily="2" charset="2"/>
              </a:rPr>
              <a:t> </a:t>
            </a: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Обеспечение единства подходов к воспитанию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и обучению детей в условиях ДОО и семьи;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повышение воспитательного потенциала семьи.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Wingdings" panose="05000000000000000000" pitchFamily="2" charset="2"/>
              </a:rPr>
              <a:t> </a:t>
            </a: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Обеспечение психолого-педагогической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поддержки семьи и повышение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компетентности родителей в вопросах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образования, охраны и укрепления здоровья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детей младенческого, раннего и дошкольного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возраста. </a:t>
            </a:r>
            <a: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Принципы взаимодействия:</a:t>
            </a:r>
            <a: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ru-RU" sz="1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515" y="3918091"/>
            <a:ext cx="5556890" cy="140829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44763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387" y="862642"/>
            <a:ext cx="7940455" cy="4546120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rgbClr val="000000"/>
                </a:solidFill>
                <a:latin typeface="Wingdings" panose="05000000000000000000" pitchFamily="2" charset="2"/>
              </a:rPr>
              <a:t>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Информирование родителей  и общественности относительно целей  дошкольного образования, общих  для всего образовательного пространства РФ, о мерах поддержки семей, имеющим детей дошкольного возраста, а также об образовательной программе, реализуемой в ДОУ.</a:t>
            </a:r>
            <a:b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rgbClr val="000000"/>
                </a:solidFill>
                <a:latin typeface="Wingdings" panose="05000000000000000000" pitchFamily="2" charset="2"/>
              </a:rPr>
              <a:t> 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</a:t>
            </a:r>
            <a:b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rgbClr val="000000"/>
                </a:solidFill>
                <a:latin typeface="Wingdings" panose="05000000000000000000" pitchFamily="2" charset="2"/>
              </a:rPr>
              <a:t> 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Создание условий для развития  ответственного и осознанного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родительства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, как базовой основы благополучия семьи.</a:t>
            </a:r>
            <a:b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rgbClr val="000000"/>
                </a:solidFill>
                <a:latin typeface="Wingdings" panose="05000000000000000000" pitchFamily="2" charset="2"/>
              </a:rPr>
              <a:t> 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Построение партнёрского взаимодействия и сотрудничества с родителями  воспитанников для решения образовательных задач.</a:t>
            </a:r>
            <a:b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rgbClr val="000000"/>
                </a:solidFill>
                <a:latin typeface="Wingdings" panose="05000000000000000000" pitchFamily="2" charset="2"/>
              </a:rPr>
              <a:t> 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Вовлечение родителей  в образовательный процесс.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5594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Формы работы по взаимодействию с родителями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Анкетирование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Родительские собрания, конференции, мастер-классы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Управление ДОУ через Управляющий совет; родительский совет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Консультирование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Родительские уголки и информационные стенды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Дни открытых дверей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Экскурсии по ДОУ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Участие в создании развивающей среды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Участие в педагогическом процессе (открытые просмотры, проекты, акции,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привлечение родителей к подготовке праздников)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Совместные мероприятия с участием воспитанников, педагогов, родителей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357166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Программа воспитания построена:</a:t>
            </a:r>
            <a:br>
              <a:rPr lang="ru-RU" dirty="0" smtClean="0"/>
            </a:br>
            <a:r>
              <a:rPr lang="ru-RU" sz="20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на основе ФОП ДО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требований Федерального закона № 304- Ф З от 31. 07 . 2020 «О внесении изменений в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Федеральный закон «Об образовании в Российской Федерации» по вопросам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воспитания обучающихся»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с учетом Плана мероприятий по реализации в 2021 -2 025 годах Стратегии развития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воспитания в Российской Федерации на период до 2025 года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с учетом региональной специфики реализации Стратегии развития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воспитания в Хабаровском крае.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Программа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отражает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интересы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и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запросы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участников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образовательных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отношений: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ребенка, признавая приоритетную роль его личностного развития на основе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возрастных и индивидуальных особенностей, интересов и потребностей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родителей ребенка (законных представителей) и значимых для ребенка взрослых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государства и общества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530153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Общая цель </a:t>
            </a:r>
            <a:r>
              <a:rPr lang="ru-RU" sz="1800" b="1" kern="0" dirty="0">
                <a:solidFill>
                  <a:srgbClr val="FF0000"/>
                </a:solidFill>
                <a:latin typeface="Calibri" panose="020F0502020204030204" pitchFamily="34" charset="0"/>
              </a:rPr>
              <a:t>воспитания</a:t>
            </a:r>
            <a:r>
              <a:rPr lang="ru-RU" sz="1800" kern="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ru-RU" sz="18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в ДОУ</a:t>
            </a: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 - личностное развитие каждого ребенка с учетом его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индивидуальности и создание условий для позитивной социализации детей на основе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традиционных ценностей российского общества, что предполагает</a:t>
            </a:r>
            <a:r>
              <a:rPr lang="ru-RU" sz="1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  <a:br>
              <a:rPr lang="ru-RU" sz="1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формирование первоначальных представлений о традиционных ценностях российского народа,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социально приемлемых нормах и правилах поведения;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- формирование ценностного отношения к окружающему миру (природному и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социокультурному), другим людям, себе;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становление первичного опыта деятельности и поведения в соответствии с традиционными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ценностями, принятыми в обществе нормами и правилами (п..29.2.1.1 ФОП ДО</a:t>
            </a:r>
            <a:r>
              <a:rPr lang="ru-RU" sz="1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  <a:br>
              <a:rPr lang="ru-RU" sz="1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18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Общие задачи </a:t>
            </a:r>
            <a:r>
              <a:rPr lang="ru-RU" sz="1800" b="1" kern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воспитания</a:t>
            </a: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содействовать развитию личности , основанному на принятых в обществе представлениях о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добре и зле, должном и недопустимом</a:t>
            </a:r>
            <a:r>
              <a:rPr lang="ru-RU" sz="1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  <a:br>
              <a:rPr lang="ru-RU" sz="1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18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способствовать становлению нравственности , основанной на духовных отечественных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традициях, внутренней установке личности поступать согласно своей совести</a:t>
            </a:r>
            <a:r>
              <a:rPr lang="ru-RU" sz="1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  <a:br>
              <a:rPr lang="ru-RU" sz="1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18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создавать условия для развития и реализации личностного потенциала ребенка, его готовности к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творческому самовыражению и саморазвитию, </a:t>
            </a:r>
            <a:r>
              <a:rPr lang="ru-RU" sz="1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самовоспитанию</a:t>
            </a:r>
            <a:br>
              <a:rPr lang="ru-RU" sz="18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1800" kern="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осуществлять поддержку позитивной социализации ребенка посредством проектирования и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принятия уклада, воспитывающей среды, создание воспитывающих общностей. (п. 29 . 2. 1. 2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kern="0" dirty="0">
                <a:solidFill>
                  <a:srgbClr val="000000"/>
                </a:solidFill>
                <a:latin typeface="Calibri" panose="020F0502020204030204" pitchFamily="34" charset="0"/>
              </a:rPr>
              <a:t>ФОП ДО).</a:t>
            </a:r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1157402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248" y="25254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FF0000"/>
                </a:solidFill>
              </a:rPr>
              <a:t>Направления воспитания: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</a:t>
            </a:r>
            <a:r>
              <a:rPr lang="ru-RU" sz="2200" dirty="0" smtClean="0">
                <a:solidFill>
                  <a:schemeClr val="tx1"/>
                </a:solidFill>
              </a:rPr>
              <a:t>1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  <a:r>
              <a:rPr lang="ru-RU" sz="2200" dirty="0" smtClean="0">
                <a:solidFill>
                  <a:schemeClr val="tx1"/>
                </a:solidFill>
              </a:rPr>
              <a:t>Патриотическое направление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   2.Д</a:t>
            </a:r>
            <a:r>
              <a:rPr lang="ru-RU" sz="22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уховно- </a:t>
            </a:r>
            <a:r>
              <a:rPr lang="ru-RU" sz="2200" kern="0" dirty="0">
                <a:solidFill>
                  <a:srgbClr val="000000"/>
                </a:solidFill>
                <a:latin typeface="Calibri" panose="020F0502020204030204" pitchFamily="34" charset="0"/>
              </a:rPr>
              <a:t>нравственное направление воспитания 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>   </a:t>
            </a:r>
            <a:r>
              <a:rPr lang="ru-RU" sz="2200" dirty="0" smtClean="0">
                <a:solidFill>
                  <a:schemeClr val="tx1"/>
                </a:solidFill>
              </a:rPr>
              <a:t>3.</a:t>
            </a:r>
            <a:r>
              <a:rPr lang="ru-RU" sz="22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Социальное </a:t>
            </a:r>
            <a:r>
              <a:rPr lang="ru-RU" sz="2200" kern="0" dirty="0">
                <a:solidFill>
                  <a:srgbClr val="000000"/>
                </a:solidFill>
                <a:latin typeface="Calibri" panose="020F0502020204030204" pitchFamily="34" charset="0"/>
              </a:rPr>
              <a:t>направление воспитания 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>   </a:t>
            </a:r>
            <a:r>
              <a:rPr lang="ru-RU" sz="2200" dirty="0" smtClean="0">
                <a:solidFill>
                  <a:schemeClr val="tx1"/>
                </a:solidFill>
              </a:rPr>
              <a:t>4.</a:t>
            </a:r>
            <a:r>
              <a:rPr lang="ru-RU" sz="22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Познавательное </a:t>
            </a:r>
            <a:r>
              <a:rPr lang="ru-RU" sz="2200" kern="0" dirty="0">
                <a:solidFill>
                  <a:srgbClr val="000000"/>
                </a:solidFill>
                <a:latin typeface="Calibri" panose="020F0502020204030204" pitchFamily="34" charset="0"/>
              </a:rPr>
              <a:t>направление воспитания 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>   </a:t>
            </a:r>
            <a:r>
              <a:rPr lang="ru-RU" sz="2200" dirty="0" smtClean="0">
                <a:solidFill>
                  <a:schemeClr val="tx1"/>
                </a:solidFill>
              </a:rPr>
              <a:t>5</a:t>
            </a:r>
            <a:r>
              <a:rPr lang="ru-RU" sz="2200" dirty="0" smtClean="0"/>
              <a:t>.</a:t>
            </a:r>
            <a:r>
              <a:rPr lang="ru-RU" sz="22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Физическое </a:t>
            </a:r>
            <a:r>
              <a:rPr lang="ru-RU" sz="2200" kern="0" dirty="0">
                <a:solidFill>
                  <a:srgbClr val="000000"/>
                </a:solidFill>
                <a:latin typeface="Calibri" panose="020F0502020204030204" pitchFamily="34" charset="0"/>
              </a:rPr>
              <a:t>и оздоровительное направление воспитания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>   </a:t>
            </a:r>
            <a:r>
              <a:rPr lang="ru-RU" sz="2200" dirty="0" smtClean="0">
                <a:solidFill>
                  <a:schemeClr val="tx1"/>
                </a:solidFill>
              </a:rPr>
              <a:t>6</a:t>
            </a:r>
            <a:r>
              <a:rPr lang="ru-RU" sz="2200" dirty="0" smtClean="0"/>
              <a:t>.</a:t>
            </a:r>
            <a:r>
              <a:rPr lang="ru-RU" sz="22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Трудовое </a:t>
            </a:r>
            <a:r>
              <a:rPr lang="ru-RU" sz="2200" kern="0" dirty="0">
                <a:solidFill>
                  <a:srgbClr val="000000"/>
                </a:solidFill>
                <a:latin typeface="Calibri" panose="020F0502020204030204" pitchFamily="34" charset="0"/>
              </a:rPr>
              <a:t>направление воспитания 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>   </a:t>
            </a:r>
            <a:r>
              <a:rPr lang="ru-RU" sz="2200" dirty="0" smtClean="0">
                <a:solidFill>
                  <a:schemeClr val="tx1"/>
                </a:solidFill>
              </a:rPr>
              <a:t>7.</a:t>
            </a:r>
            <a:r>
              <a:rPr lang="ru-RU" sz="22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Эстетическое </a:t>
            </a:r>
            <a:r>
              <a:rPr lang="ru-RU" sz="2200" kern="0" dirty="0">
                <a:solidFill>
                  <a:srgbClr val="000000"/>
                </a:solidFill>
                <a:latin typeface="Calibri" panose="020F0502020204030204" pitchFamily="34" charset="0"/>
              </a:rPr>
              <a:t>направление </a:t>
            </a:r>
            <a:r>
              <a:rPr lang="ru-RU" sz="22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воспитания</a:t>
            </a:r>
            <a:r>
              <a:rPr lang="ru-RU" sz="3100" dirty="0">
                <a:solidFill>
                  <a:schemeClr val="tx1"/>
                </a:solidFill>
              </a:rPr>
              <a:t/>
            </a:r>
            <a:br>
              <a:rPr lang="ru-RU" sz="3100" dirty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kern="0" dirty="0">
                <a:solidFill>
                  <a:srgbClr val="FF0000"/>
                </a:solidFill>
                <a:latin typeface="Calibri" panose="020F0502020204030204" pitchFamily="34" charset="0"/>
              </a:rPr>
              <a:t>Концептуальные положения воспитательной системы </a:t>
            </a:r>
            <a:r>
              <a:rPr lang="ru-RU" sz="2400" b="1" kern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ДОУ</a:t>
            </a:r>
            <a:br>
              <a:rPr lang="ru-RU" sz="2400" b="1" kern="0" dirty="0" smtClean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ru-RU" sz="2000" kern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Формирование общей культуры, духовно-нравственных ценностей, развитие </a:t>
            </a:r>
            <a:r>
              <a:rPr lang="ru-RU" sz="2000" kern="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ru-RU" sz="2000" kern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физических, 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интеллектуальных, нравственных, эстетических и личностных качеств, формирование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предпосылок</a:t>
            </a:r>
            <a:r>
              <a:rPr lang="ru-RU" sz="2000" dirty="0" smtClean="0"/>
              <a:t>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учебной 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деятельности, сохранение и укрепление здоровья воспитанников,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создание 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комфортных, безопасных условий для всестороннего развития, воспитания детей, их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успешной</a:t>
            </a:r>
            <a:r>
              <a:rPr lang="ru-RU" sz="2000" dirty="0" smtClean="0"/>
              <a:t>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социализации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сплочение 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и консолидация коллектива ДОУ, укрепление социальной солидарности, повышение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доверия</a:t>
            </a:r>
            <a:r>
              <a:rPr lang="ru-RU" sz="2000" dirty="0" smtClean="0"/>
              <a:t>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личности, к 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жизни в России, согражданам, коллегам, обществу, настоящему и будущему малой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Родины,</a:t>
            </a:r>
            <a:r>
              <a:rPr lang="ru-RU" sz="2000" dirty="0" smtClean="0"/>
              <a:t>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Российской 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Федерации, на основе базовых ценностей Российского гражданского общества и развитие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у</a:t>
            </a:r>
            <a:r>
              <a:rPr lang="ru-RU" sz="2000" dirty="0" smtClean="0"/>
              <a:t>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подрастающего 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</a:rPr>
              <a:t>поколения навыков позитивной </a:t>
            </a: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социализации.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0351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871" y="330925"/>
            <a:ext cx="8596668" cy="1773919"/>
          </a:xfrm>
        </p:spPr>
        <p:txBody>
          <a:bodyPr>
            <a:normAutofit/>
          </a:bodyPr>
          <a:lstStyle/>
          <a:p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473157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Образовательная программа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дошкольного образовательного учреждения –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локальный нормативный акт, определяющий содержание дошкольного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образования в дошкольном образовательном учреждении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9406945" cy="3880773"/>
          </a:xfrm>
        </p:spPr>
        <p:txBody>
          <a:bodyPr/>
          <a:lstStyle/>
          <a:p>
            <a:r>
              <a:rPr lang="ru-RU" dirty="0" smtClean="0"/>
              <a:t>Программа разработана на основе: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Федеральной образовательной программы дошкольного образования (ФОП) </a:t>
            </a:r>
            <a:r>
              <a:rPr lang="en-US" dirty="0" smtClean="0"/>
              <a:t>https://nekrasovka1.tvoysadik.ru/upload/tsnekrasovka1_new/files/42/27/4227bb3c57afaaa81517ecbe9720dd02.pdf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Федерального государственного образовательного стандарта дошкольного образования (ФГОС ДО) </a:t>
            </a:r>
            <a:r>
              <a:rPr lang="en-US" dirty="0" smtClean="0"/>
              <a:t>https://nekrasovka1.tvoysadik.ru/sveden/eduStandarts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с учётом нормативно-правовых актов, содержащих обязательные требова6ия к организации  дошкольного образования, а также с учётом федеральных, муниципальных и региональных  нормативных документов и локальных актов.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13291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Программа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направлена на выполнение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FF0000"/>
                </a:solidFill>
                <a:latin typeface="Calibri" panose="020F0502020204030204" pitchFamily="34" charset="0"/>
              </a:rPr>
              <a:t>Указов Президента Российской Федерации: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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от 07.05.2018 № 204 «О национальных целях и стратегических задачах развития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Российской Федерации на период до 2024 года»,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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от 21.07.2020 № 474 «О национальных целях развития Российской Федерации на период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до 2030 года»,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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от 02.07.2021 № 400 «О Стратегии национальной безопасности Российской Федерации»,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Wingdings" panose="05000000000000000000" pitchFamily="2" charset="2"/>
              </a:rPr>
              <a:t>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от 09.11.2022 № 809 «Об утверждении Основ государственной политики по сохранению и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укреплению традиционных российских духовно-нравственных ценностей»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99418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84914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Программа </a:t>
            </a: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позволяет реализовать: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1) обучение и воспитание ребенка дошкольного возраста как гражданина Российской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Федерации,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FF0000"/>
                </a:solidFill>
                <a:latin typeface="Calibri" panose="020F0502020204030204" pitchFamily="34" charset="0"/>
              </a:rPr>
              <a:t>формирование основ его гражданской и культурной идентичности </a:t>
            </a: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на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соответствующем его возрасту содержании доступными средствами;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2) создание </a:t>
            </a:r>
            <a:r>
              <a:rPr lang="ru-RU" sz="1800" dirty="0">
                <a:solidFill>
                  <a:srgbClr val="FF0000"/>
                </a:solidFill>
                <a:latin typeface="Calibri" panose="020F0502020204030204" pitchFamily="34" charset="0"/>
              </a:rPr>
              <a:t>единого ядра содержания дошкольного образования </a:t>
            </a: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(далее - ДО),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ориентированного на </a:t>
            </a:r>
            <a:r>
              <a:rPr lang="ru-RU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приобщение </a:t>
            </a: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детей к традиционным духовно-нравственным и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социокультурным ценностям российского народа, воспитание подрастающего поколения </a:t>
            </a:r>
            <a:r>
              <a:rPr lang="ru-RU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как </a:t>
            </a: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знающего и уважающего историю и культуру своей семьи, большой и малой Родины;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3) </a:t>
            </a:r>
            <a:r>
              <a:rPr lang="ru-RU" sz="1800" dirty="0">
                <a:solidFill>
                  <a:srgbClr val="FF0000"/>
                </a:solidFill>
                <a:latin typeface="Calibri" panose="020F0502020204030204" pitchFamily="34" charset="0"/>
              </a:rPr>
              <a:t>создание единого федерального образовательного пространства воспитания и обучения </a:t>
            </a:r>
            <a:r>
              <a:rPr lang="ru-RU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детей от рождения до поступления в общеобразовательную организацию</a:t>
            </a: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обеспечивающего ребенку и его </a:t>
            </a:r>
            <a:r>
              <a:rPr lang="ru-RU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родителям </a:t>
            </a: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(законным представителям) равные,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</a:rPr>
              <a:t>качественные условия ДО, вне зависимости от места проживания</a:t>
            </a: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534437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312229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rgbClr val="FF0000"/>
                </a:solidFill>
                <a:latin typeface="Calibri" panose="020F0502020204030204" pitchFamily="34" charset="0"/>
              </a:rPr>
              <a:t>Цель Программы </a:t>
            </a:r>
            <a:r>
              <a:rPr lang="ru-RU" sz="1600" dirty="0">
                <a:solidFill>
                  <a:srgbClr val="FF0000"/>
                </a:solidFill>
                <a:latin typeface="Calibri" panose="020F0502020204030204" pitchFamily="34" charset="0"/>
              </a:rPr>
              <a:t>- </a:t>
            </a: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разностороннее развитие ребенка в период дошкольного детства с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учетом возрастных и индивидуальных особенностей на основе духовно-нравственных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ценностей российского народа, исторических и национально-культурных традиций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(п.41.1. ФОП ДО).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FF0000"/>
                </a:solidFill>
                <a:latin typeface="Calibri" panose="020F0502020204030204" pitchFamily="34" charset="0"/>
              </a:rPr>
              <a:t>Задачи </a:t>
            </a: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разработаны </a:t>
            </a:r>
            <a:r>
              <a:rPr lang="ru-RU" sz="1600" dirty="0">
                <a:solidFill>
                  <a:srgbClr val="FF0000"/>
                </a:solidFill>
                <a:latin typeface="Calibri" panose="020F0502020204030204" pitchFamily="34" charset="0"/>
              </a:rPr>
              <a:t>на основе ФГОС ДО (п.1.6. ФГОС ДО), уточнены и расширены в ФОП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FF0000"/>
                </a:solidFill>
                <a:latin typeface="Calibri" panose="020F0502020204030204" pitchFamily="34" charset="0"/>
              </a:rPr>
              <a:t>ДО.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>
                <a:solidFill>
                  <a:srgbClr val="FF0000"/>
                </a:solidFill>
                <a:latin typeface="Calibri" panose="020F0502020204030204" pitchFamily="34" charset="0"/>
              </a:rPr>
              <a:t>Новые задачи </a:t>
            </a: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(п.14.2. ФОП ДО)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- обеспечение единых для РФ содержания ДО и планируемых результатов освоения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образовательной программы ДО;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- приобщение детей к базовым ценностям российского народа - жизнь, достоинство, права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и свободы человека, патриотизм, гражданственность, высокие нравственные идеалы,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крепкая семья, созидательный труд, приоритет духовного над материальным, гуманизм,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милосердие, </a:t>
            </a:r>
            <a: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справедливость</a:t>
            </a: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коллективизм</a:t>
            </a: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ru-RU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взаимопомощь и взаимоуважение</a:t>
            </a: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историческая память и преемственность поколений, единство народов России; создание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условий для формирования ценностного отношения к окружающему миру, становления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опыта действий и поступков на основе осмысления ценностей;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- построение (структурирование) содержания образовательной деятельности на основе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</a:rPr>
              <a:t>учета возрастных и индивидуальных особенностей развития.</a:t>
            </a: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2407684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241074"/>
          </a:xfrm>
        </p:spPr>
        <p:txBody>
          <a:bodyPr/>
          <a:lstStyle/>
          <a:p>
            <a:pPr algn="ctr"/>
            <a:r>
              <a:rPr lang="ru-RU" dirty="0" smtClean="0"/>
              <a:t>В программу входят: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                           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79565" y="1889759"/>
            <a:ext cx="3744686" cy="263869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280160" y="2299063"/>
            <a:ext cx="31350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dirty="0" smtClean="0"/>
          </a:p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Инвариантная часть, основанная на ФОП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581291" y="1958196"/>
            <a:ext cx="3795622" cy="254479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Вариативная часть. Парциальная программа «Лучше нет родного края»</a:t>
            </a:r>
          </a:p>
          <a:p>
            <a:pPr algn="ctr"/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184359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452847"/>
            <a:ext cx="9093683" cy="615696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Структура образовательной программы: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Целевой раздел: цели, задачи, принципы ФОП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планируемые результаты освоения программы; подходы к педагогической диагностике. </a:t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Содержательный раздел: задачи и содержание образовательной деятельности по реализации образовательных областей во всех возрастных группах, рабочая программа воспитания; КРР.        </a:t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Организационный раздел: психолого-педагогические кадровые условия, МТО, примерный режим дня, календарно-тематическое планирование, примерный перечень художественных произведений.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6662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3177" y="322217"/>
            <a:ext cx="9309461" cy="5199017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Направления обучения и воспитания – образовательные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области: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Содержание образовательной деятельности: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-</a:t>
            </a:r>
            <a:r>
              <a:rPr lang="ru-RU" sz="1800" dirty="0" smtClean="0">
                <a:solidFill>
                  <a:schemeClr val="tx1"/>
                </a:solidFill>
                <a:latin typeface="Candara" panose="020E0502030303020204" pitchFamily="34" charset="0"/>
              </a:rPr>
              <a:t>социально-коммуникативное развитие;</a:t>
            </a:r>
            <a:br>
              <a:rPr lang="ru-RU" sz="1800" dirty="0" smtClean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Candara" panose="020E0502030303020204" pitchFamily="34" charset="0"/>
              </a:rPr>
              <a:t>-речевое развитие;</a:t>
            </a:r>
            <a:br>
              <a:rPr lang="ru-RU" sz="1800" dirty="0" smtClean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Candara" panose="020E0502030303020204" pitchFamily="34" charset="0"/>
              </a:rPr>
              <a:t>-познавательное развитие;</a:t>
            </a:r>
            <a:br>
              <a:rPr lang="ru-RU" sz="1800" dirty="0" smtClean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Candara" panose="020E0502030303020204" pitchFamily="34" charset="0"/>
              </a:rPr>
              <a:t>-художественно-эстетическое развитие;</a:t>
            </a:r>
            <a:br>
              <a:rPr lang="ru-RU" sz="1800" dirty="0" smtClean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Candara" panose="020E0502030303020204" pitchFamily="34" charset="0"/>
              </a:rPr>
              <a:t>-физическое развитие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Образовательная деятельность в ДОУ включает: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образовательную деятельность, осуществляемую в процессе организации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различных видов детской деятельности;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образовательную деятельность, осуществляемую в ходе режимных моментов;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самостоятельную деятельность детей;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000000"/>
                </a:solidFill>
                <a:latin typeface="Wingdings" panose="05000000000000000000" pitchFamily="2" charset="2"/>
              </a:rPr>
              <a:t> 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взаимодействие с семьями детей по реализации образовательной программы ДО </a:t>
            </a:r>
            <a:r>
              <a:rPr lang="ru-RU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п.24.1. ФОП ДО).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К культурным практикам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относят </a:t>
            </a:r>
            <a:r>
              <a:rPr lang="ru-RU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игровую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ru-RU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продуктивную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ru-RU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познавательно- исследовательскую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, коммуникативную практики, чтение художественной литературы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(п.24.19. ФОП ДО)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1444433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Кадровые </a:t>
            </a:r>
          </a:p>
          <a:p>
            <a:r>
              <a:rPr lang="ru-RU" sz="3200" dirty="0" smtClean="0"/>
              <a:t>Материально-технические</a:t>
            </a:r>
          </a:p>
          <a:p>
            <a:r>
              <a:rPr lang="ru-RU" sz="3200" dirty="0" smtClean="0"/>
              <a:t>Финансовые</a:t>
            </a:r>
          </a:p>
          <a:p>
            <a:r>
              <a:rPr lang="ru-RU" sz="3200" dirty="0" smtClean="0"/>
              <a:t>Психолого-педагогические</a:t>
            </a:r>
          </a:p>
          <a:p>
            <a:r>
              <a:rPr lang="ru-RU" sz="3200" dirty="0" smtClean="0"/>
              <a:t>Развивающая предметно-пространственная среда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34" y="1584961"/>
            <a:ext cx="3485363" cy="377655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Условия реализации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Программы: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372445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474</TotalTime>
  <Words>220</Words>
  <Application>Microsoft Office PowerPoint</Application>
  <PresentationFormat>Произвольный</PresentationFormat>
  <Paragraphs>34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Аспект</vt:lpstr>
      <vt:lpstr>Муниципальное бюджетное дошкольное образовательное учреждение детский сад № 1 с.Некрасовка Хабаровского муниципального района Хабаровского края </vt:lpstr>
      <vt:lpstr>Образовательная программа  дошкольного образовательного учреждения –  локальный нормативный акт, определяющий содержание дошкольного  образования в дошкольном образовательном учреждении </vt:lpstr>
      <vt:lpstr>Программа направлена на выполнение  Указов Президента Российской Федерации:  от 07.05.2018 № 204 «О национальных целях и стратегических задачах развития  Российской Федерации на период до 2024 года»,  от 21.07.2020 № 474 «О национальных целях развития Российской Федерации на период  до 2030 года»,  от 02.07.2021 № 400 «О Стратегии национальной безопасности Российской Федерации»,  от 09.11.2022 № 809 «Об утверждении Основ государственной политики по сохранению и  укреплению традиционных российских духовно-нравственных ценностей»</vt:lpstr>
      <vt:lpstr>Программа позволяет реализовать:  1) обучение и воспитание ребенка дошкольного возраста как гражданина Российской  Федерации,  формирование основ его гражданской и культурной идентичности на  соответствующем его возрасту содержании доступными средствами;  2) создание единого ядра содержания дошкольного образования (далее - ДО),  ориентированного на приобщение детей к традиционным духовно-нравственным и 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Родины;  3) создание единого федерального образовательного пространства воспитания и обучения детей от рождения до поступления в общеобразовательную организацию,  обеспечивающего ребенку и его родителям (законным представителям) равные,  качественные условия ДО, вне зависимости от места проживания.</vt:lpstr>
      <vt:lpstr>Цель Программы - разностороннее развитие ребенка в период дошкольного детства с  учетом возрастных и индивидуальных особенностей на основе духовно-нравственных  ценностей российского народа, исторических и национально-культурных традиций  (п.41.1. ФОП ДО).  Задачи разработаны на основе ФГОС ДО (п.1.6. ФГОС ДО), уточнены и расширены в ФОП  ДО.  Новые задачи (п.14.2. ФОП ДО)  - обеспечение единых для РФ содержания ДО и планируемых результатов освоения  образовательной программы ДО;  - приобщение детей к базовым ценностям российского народа - жизнь, достоинство, права  и свободы человека, патриотизм, гражданственность, высокие нравственные идеалы,  крепкая семья, созидательный труд, приоритет духовного над материальным, гуманизм,  милосердие, справедливость, коллективизм, взаимопомощь и взаимоуважение,  историческая память и преемственность поколений, единство народов России; создание  условий для формирования ценностного отношения к окружающему миру, становления  опыта действий и поступков на основе осмысления ценностей;  - построение (структурирование) содержания образовательной деятельности на основе  учета возрастных и индивидуальных особенностей развития.</vt:lpstr>
      <vt:lpstr>В программу входят:                                     </vt:lpstr>
      <vt:lpstr>Структура образовательной программы:  Целевой раздел: цели, задачи, принципы ФОП; планируемые результаты освоения программы; подходы к педагогической диагностике.    Содержательный раздел: задачи и содержание образовательной деятельности по реализации образовательных областей во всех возрастных группах, рабочая программа воспитания; КРР.          Организационный раздел: психолого-педагогические кадровые условия, МТО, примерный режим дня, календарно-тематическое планирование, примерный перечень художественных произведений.</vt:lpstr>
      <vt:lpstr>Направления обучения и воспитания – образовательные области: Содержание образовательной деятельности: -социально-коммуникативное развитие; -речевое развитие; -познавательное развитие; -художественно-эстетическое развитие; -физическое развитие Образовательная деятельность в ДОУ включает:   образовательную деятельность, осуществляемую в процессе организации  различных видов детской деятельности;   образовательную деятельность, осуществляемую в ходе режимных моментов;   самостоятельную деятельность детей;   взаимодействие с семьями детей по реализации образовательной программы ДО (п.24.1. ФОП ДО).  К культурным практикам  относят игровую, продуктивную, познавательно- исследовательскую, коммуникативную практики, чтение художественной литературы  (п.24.19. ФОП ДО)</vt:lpstr>
      <vt:lpstr>Слайд 9</vt:lpstr>
      <vt:lpstr>Характеристика взаимодействия ДОУ с семьями обучающихся  Цели взаимодействия:   Обеспечение единства подходов к воспитанию  и обучению детей в условиях ДОО и семьи;  повышение воспитательного потенциала семьи.   Обеспечение психолого-педагогической  поддержки семьи и повышение  компетентности родителей в вопросах  образования, охраны и укрепления здоровья  детей младенческого, раннего и дошкольного  возраста.   Принципы взаимодействия:  </vt:lpstr>
      <vt:lpstr> Информирование родителей  и общественности относительно целей  дошкольного образования, общих  для всего образовательного пространства РФ, о мерах поддержки семей, имеющим детей дошкольного возраста, а также об образовательной программе, реализуемой в ДОУ.   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   Создание условий для развития  ответственного и осознанного родительства, как базовой основы благополучия семьи.   Построение партнёрского взаимодействия и сотрудничества с родителями  воспитанников для решения образовательных задач.   Вовлечение родителей  в образовательный процесс.   </vt:lpstr>
      <vt:lpstr>Формы работы по взаимодействию с родителями   Анкетирование   Родительские собрания, конференции, мастер-классы   Управление ДОУ через Управляющий совет; родительский совет   Консультирование   Родительские уголки и информационные стенды   Дни открытых дверей   Экскурсии по ДОУ   Участие в создании развивающей среды   Участие в педагогическом процессе (открытые просмотры, проекты, акции,  привлечение родителей к подготовке праздников)   Совместные мероприятия с участием воспитанников, педагогов, родителей</vt:lpstr>
      <vt:lpstr>Программа воспитания построена: на основе ФОП ДО  требований Федерального закона № 304- Ф З от 31. 07 . 2020 «О внесении изменений в Федеральный закон «Об образовании в Российской Федерации» по вопросам воспитания обучающихся»  с учетом Плана мероприятий по реализации в 2021 -2 025 годах Стратегии развития воспитания в Российской Федерации на период до 2025 года  с учетом региональной специфики реализации Стратегии развития воспитания в Хабаровском крае. Программа отражает интересы и запросы участников образовательных отношений: ребенка, признавая приоритетную роль его личностного развития на основе возрастных и индивидуальных особенностей, интересов и потребностей  родителей ребенка (законных представителей) и значимых для ребенка взрослых  государства и общества</vt:lpstr>
      <vt:lpstr>Общая цель воспитания в ДОУ - личностное развитие каждого ребенка с учетом его  индивидуальности и создание условий для позитивной социализации детей на основе  традиционных ценностей российского общества, что предполагает: формирование первоначальных представлений о традиционных ценностях российского народа,  социально приемлемых нормах и правилах поведения;  - формирование ценностного отношения к окружающему миру (природному и  социокультурному), другим людям, себе;  становление первичного опыта деятельности и поведения в соответствии с традиционными  ценностями, принятыми в обществе нормами и правилами (п..29.2.1.1 ФОП ДО)  Общие задачи воспитания:  содействовать развитию личности , основанному на принятых в обществе представлениях о добре и зле, должном и недопустимом: способствовать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 создавать условия для развития и реализации личностного потенциала ребенка, его готовности к творческому самовыражению и саморазвитию, самовоспитанию осуществлять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 29 . 2. 1. 2  ФОП ДО).</vt:lpstr>
      <vt:lpstr>Направления воспитания:   1.Патриотическое направление    2.Духовно- нравственное направление воспитания     3.Социальное направление воспитания     4.Познавательное направление воспитания     5.Физическое и оздоровительное направление воспитания    6.Трудовое направление воспитания     7.Эстетическое направление воспитания   Концептуальные положения воспитательной системы ДОУ Формирование общей культуры, духовно-нравственных ценностей, развитие 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 создание комфортных, безопасных условий для всестороннего развития, воспитания детей, их успешной социализации, 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социализации.</vt:lpstr>
      <vt:lpstr>Слайд 16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детский сад № 1 с.Некрасовка Хабаровского муниципального района Хабаровского кая</dc:title>
  <dc:creator>днс</dc:creator>
  <cp:lastModifiedBy>Пользователь</cp:lastModifiedBy>
  <cp:revision>26</cp:revision>
  <dcterms:created xsi:type="dcterms:W3CDTF">2024-10-30T05:14:20Z</dcterms:created>
  <dcterms:modified xsi:type="dcterms:W3CDTF">2025-03-03T04:27:24Z</dcterms:modified>
</cp:coreProperties>
</file>