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E1"/>
    <a:srgbClr val="FFC9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uprav-hb@mail.ru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Пользователь\Desktop\презентации постановка на учет\1 png-clipart-infant-father-mother-child-love-child.png"/>
          <p:cNvPicPr>
            <a:picLocks noChangeAspect="1" noChangeArrowheads="1"/>
          </p:cNvPicPr>
          <p:nvPr/>
        </p:nvPicPr>
        <p:blipFill>
          <a:blip r:embed="rId3" cstate="print"/>
          <a:srcRect l="25793" t="3100" r="26920"/>
          <a:stretch>
            <a:fillRect/>
          </a:stretch>
        </p:blipFill>
        <p:spPr bwMode="auto">
          <a:xfrm>
            <a:off x="0" y="4797152"/>
            <a:ext cx="1512168" cy="214845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5445224"/>
            <a:ext cx="3240359" cy="123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83671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FF0000"/>
                </a:solidFill>
              </a:rPr>
              <a:t>Как подать заявление в детский сад?</a:t>
            </a:r>
          </a:p>
        </p:txBody>
      </p:sp>
      <p:sp>
        <p:nvSpPr>
          <p:cNvPr id="13" name="Овал 12"/>
          <p:cNvSpPr/>
          <p:nvPr/>
        </p:nvSpPr>
        <p:spPr>
          <a:xfrm>
            <a:off x="5796136" y="3429000"/>
            <a:ext cx="2880320" cy="17281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МФЦ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131840" y="4365104"/>
            <a:ext cx="3024336" cy="19442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Управление образования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Хабаровского муниципального района  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3" name="Picture 9" descr="C:\Users\Пользователь\Desktop\презентации постановка на учет\blue-arrow-58.pn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5400000">
            <a:off x="3689872" y="3231008"/>
            <a:ext cx="1728192" cy="540000"/>
          </a:xfrm>
          <a:prstGeom prst="rect">
            <a:avLst/>
          </a:prstGeom>
          <a:noFill/>
        </p:spPr>
      </p:pic>
      <p:pic>
        <p:nvPicPr>
          <p:cNvPr id="25" name="Picture 9" descr="C:\Users\Пользователь\Desktop\презентации постановка на учет\blue-arrow-58.png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 rot="7641823">
            <a:off x="2734856" y="2790072"/>
            <a:ext cx="993094" cy="579443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683568" y="3356992"/>
            <a:ext cx="2880320" cy="1728192"/>
            <a:chOff x="251520" y="2852936"/>
            <a:chExt cx="2880320" cy="1728192"/>
          </a:xfrm>
        </p:grpSpPr>
        <p:sp>
          <p:nvSpPr>
            <p:cNvPr id="28" name="Овал 27"/>
            <p:cNvSpPr/>
            <p:nvPr/>
          </p:nvSpPr>
          <p:spPr>
            <a:xfrm>
              <a:off x="251520" y="2852936"/>
              <a:ext cx="2880320" cy="172819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667" t="30100" r="13889" b="34783"/>
            <a:stretch>
              <a:fillRect/>
            </a:stretch>
          </p:blipFill>
          <p:spPr bwMode="auto">
            <a:xfrm>
              <a:off x="467544" y="3356992"/>
              <a:ext cx="257171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TextBox 29"/>
          <p:cNvSpPr txBox="1"/>
          <p:nvPr/>
        </p:nvSpPr>
        <p:spPr>
          <a:xfrm>
            <a:off x="395536" y="116632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Управление образования администрации Хабаровского муниципального района Хабаровского края 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3040" y="134076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 smtClean="0"/>
              <a:t>Родители могут воспользоваться одним из </a:t>
            </a:r>
            <a:r>
              <a:rPr lang="ru-RU" sz="2400" b="1" i="1" dirty="0" smtClean="0">
                <a:solidFill>
                  <a:srgbClr val="0070C0"/>
                </a:solidFill>
              </a:rPr>
              <a:t>трёх</a:t>
            </a:r>
            <a:r>
              <a:rPr lang="ru-RU" sz="2400" dirty="0" smtClean="0"/>
              <a:t> способов получения услуги:</a:t>
            </a:r>
            <a:endParaRPr lang="ru-RU" sz="2400" dirty="0"/>
          </a:p>
        </p:txBody>
      </p:sp>
      <p:sp>
        <p:nvSpPr>
          <p:cNvPr id="33" name="Овал 32"/>
          <p:cNvSpPr/>
          <p:nvPr/>
        </p:nvSpPr>
        <p:spPr>
          <a:xfrm>
            <a:off x="3275856" y="2132856"/>
            <a:ext cx="648072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34" name="Овал 33"/>
          <p:cNvSpPr/>
          <p:nvPr/>
        </p:nvSpPr>
        <p:spPr>
          <a:xfrm>
            <a:off x="4211960" y="2132856"/>
            <a:ext cx="648072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pic>
        <p:nvPicPr>
          <p:cNvPr id="36" name="Picture 9" descr="C:\Users\Пользователь\Desktop\презентации постановка на учет\blue-arrow-58.png"/>
          <p:cNvPicPr>
            <a:picLocks noChangeAspect="1" noChangeArrowheads="1"/>
          </p:cNvPicPr>
          <p:nvPr/>
        </p:nvPicPr>
        <p:blipFill>
          <a:blip r:embed="rId8" cstate="print">
            <a:lum bright="30000"/>
          </a:blip>
          <a:srcRect/>
          <a:stretch>
            <a:fillRect/>
          </a:stretch>
        </p:blipFill>
        <p:spPr bwMode="auto">
          <a:xfrm rot="13958177" flipH="1">
            <a:off x="5277036" y="2874959"/>
            <a:ext cx="1248016" cy="579443"/>
          </a:xfrm>
          <a:prstGeom prst="rect">
            <a:avLst/>
          </a:prstGeom>
          <a:noFill/>
        </p:spPr>
      </p:pic>
      <p:sp>
        <p:nvSpPr>
          <p:cNvPr id="35" name="Овал 34"/>
          <p:cNvSpPr/>
          <p:nvPr/>
        </p:nvSpPr>
        <p:spPr>
          <a:xfrm>
            <a:off x="5076056" y="2132856"/>
            <a:ext cx="648072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22718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Пользователь\Desktop\презентации постановка на учет\1644866844_33-phonoteka-org-p-svetlo-rozovii-fon-bez-nichego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5368" y="404664"/>
            <a:ext cx="5688632" cy="41044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dirty="0" smtClean="0"/>
              <a:t>Подать заявление для постановки на учет для зачисления в детский сад можно с момента рождения малыша через отделы МФЦ. Вправе это сделать один </a:t>
            </a:r>
          </a:p>
          <a:p>
            <a:pPr>
              <a:buNone/>
            </a:pPr>
            <a:r>
              <a:rPr lang="ru-RU" dirty="0" smtClean="0"/>
              <a:t>	из родителей.</a:t>
            </a:r>
          </a:p>
          <a:p>
            <a:pPr>
              <a:buNone/>
            </a:pPr>
            <a:r>
              <a:rPr lang="ru-RU" dirty="0" smtClean="0"/>
              <a:t>		Прописка на территории муниципального образования, в котором расположен желаемый садик, является обязательным условием. Если ее нет, необходимо представить регистрацию по месту пребывания.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36724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833664"/>
            <a:ext cx="8964488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При подаче документов через МФЦ родителю необходимо иметь при себе: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паспорт;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свидетельство о рождении ребенка;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документ, подтверждающий регистрацию по месту жительства/пребывания на территории соответствующего муниципалитета;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документ, подтверждающий льготу (при наличии).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Пользователь\Desktop\презентации постановка на учет\1644866844_33-phonoteka-org-p-svetlo-rozovii-fon-bez-nichego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4869160"/>
            <a:ext cx="8676456" cy="1800200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rgbClr val="FF0000"/>
                </a:solidFill>
              </a:rPr>
              <a:t>Подать заявку могут родители или законные представители ребенка. </a:t>
            </a:r>
          </a:p>
          <a:p>
            <a:pPr fontAlgn="base">
              <a:buNone/>
            </a:pPr>
            <a:r>
              <a:rPr lang="ru-RU" dirty="0" smtClean="0"/>
              <a:t>Чтобы воспользоваться услугой, нужно подготовить  </a:t>
            </a:r>
            <a:r>
              <a:rPr lang="ru-RU" b="1" i="1" dirty="0" smtClean="0">
                <a:solidFill>
                  <a:srgbClr val="0070C0"/>
                </a:solidFill>
              </a:rPr>
              <a:t>следующие документы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pPr lvl="0" fontAlgn="base"/>
            <a:r>
              <a:rPr lang="ru-RU" dirty="0" smtClean="0"/>
              <a:t>паспорт заявителя;</a:t>
            </a:r>
          </a:p>
          <a:p>
            <a:pPr lvl="0" fontAlgn="base"/>
            <a:r>
              <a:rPr lang="ru-RU" dirty="0" smtClean="0"/>
              <a:t>свидетельство о рождении ребёнка, поступающего в детский сад;</a:t>
            </a:r>
          </a:p>
          <a:p>
            <a:pPr lvl="0" fontAlgn="base"/>
            <a:r>
              <a:rPr lang="ru-RU" dirty="0" smtClean="0"/>
              <a:t>справка о регистрации по месту жительства;</a:t>
            </a:r>
          </a:p>
          <a:p>
            <a:pPr lvl="0" fontAlgn="base"/>
            <a:r>
              <a:rPr lang="ru-RU" dirty="0" smtClean="0"/>
              <a:t>справка о получении льгот.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00B050"/>
                </a:solidFill>
                <a:latin typeface="Bahnschrift SemiLight" pitchFamily="34" charset="0"/>
              </a:rPr>
              <a:t>Как подать заявление в детский сад</a:t>
            </a:r>
            <a:r>
              <a:rPr lang="en-US" sz="2400" b="1" dirty="0" smtClean="0">
                <a:solidFill>
                  <a:srgbClr val="00B050"/>
                </a:solidFill>
                <a:latin typeface="Bahnschrift SemiLight" pitchFamily="34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Bahnschrift SemiLight" pitchFamily="34" charset="0"/>
              </a:rPr>
              <a:t>через Управление образования  Хабаровского  муниципального  района Хабаровского края?  </a:t>
            </a:r>
          </a:p>
        </p:txBody>
      </p:sp>
      <p:sp>
        <p:nvSpPr>
          <p:cNvPr id="10" name="Содержимое 6"/>
          <p:cNvSpPr txBox="1">
            <a:spLocks/>
          </p:cNvSpPr>
          <p:nvPr/>
        </p:nvSpPr>
        <p:spPr>
          <a:xfrm>
            <a:off x="251520" y="2420888"/>
            <a:ext cx="2664296" cy="2232248"/>
          </a:xfrm>
          <a:prstGeom prst="snipRoundRect">
            <a:avLst/>
          </a:prstGeom>
          <a:solidFill>
            <a:srgbClr val="FFE1E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spcBef>
                <a:spcPct val="20000"/>
              </a:spcBef>
            </a:pPr>
            <a:r>
              <a:rPr lang="ru-RU" sz="2200" b="1" dirty="0" smtClean="0">
                <a:solidFill>
                  <a:srgbClr val="7030A0"/>
                </a:solidFill>
              </a:rPr>
              <a:t>Лично по адресу:</a:t>
            </a:r>
          </a:p>
          <a:p>
            <a:pPr marL="342900" indent="-342900" algn="ctr" fontAlgn="base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Хабаровск,</a:t>
            </a:r>
          </a:p>
          <a:p>
            <a:pPr marL="342900" lvl="0" indent="-342900" algn="ctr" fontAlgn="base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Волочаевская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дом 6, кабинет № 410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4" y="1340768"/>
            <a:ext cx="108000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at_sign_PNG76.png (1600×160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628719"/>
            <a:ext cx="720080" cy="744083"/>
          </a:xfrm>
          <a:prstGeom prst="rect">
            <a:avLst/>
          </a:prstGeom>
          <a:noFill/>
        </p:spPr>
      </p:pic>
      <p:pic>
        <p:nvPicPr>
          <p:cNvPr id="17413" name="Picture 5" descr="C:\Users\Пользователь\Downloads\png-transparent-envelope-icon-ma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268760"/>
            <a:ext cx="1164704" cy="1258470"/>
          </a:xfrm>
          <a:prstGeom prst="rect">
            <a:avLst/>
          </a:prstGeom>
          <a:noFill/>
        </p:spPr>
      </p:pic>
      <p:sp>
        <p:nvSpPr>
          <p:cNvPr id="21" name="Содержимое 6"/>
          <p:cNvSpPr txBox="1">
            <a:spLocks/>
          </p:cNvSpPr>
          <p:nvPr/>
        </p:nvSpPr>
        <p:spPr>
          <a:xfrm>
            <a:off x="6228184" y="2420888"/>
            <a:ext cx="2664296" cy="2232248"/>
          </a:xfrm>
          <a:prstGeom prst="snipRoundRect">
            <a:avLst/>
          </a:prstGeom>
          <a:solidFill>
            <a:srgbClr val="FFE1E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fontAlgn="base">
              <a:spcBef>
                <a:spcPct val="20000"/>
              </a:spcBef>
            </a:pPr>
            <a:r>
              <a:rPr lang="ru-RU" sz="2200" b="1" dirty="0" smtClean="0">
                <a:solidFill>
                  <a:srgbClr val="7030A0"/>
                </a:solidFill>
              </a:rPr>
              <a:t>Через электронную почту:</a:t>
            </a:r>
          </a:p>
          <a:p>
            <a:pPr lvl="0"/>
            <a:endParaRPr lang="ru-RU" sz="2000" u="sng" dirty="0" smtClean="0">
              <a:hlinkClick r:id="rId6"/>
            </a:endParaRPr>
          </a:p>
          <a:p>
            <a:pPr lvl="0"/>
            <a:r>
              <a:rPr lang="en-US" sz="2000" u="sng" dirty="0" smtClean="0">
                <a:hlinkClick r:id="rId6"/>
              </a:rPr>
              <a:t>uprav-hb@mail.ru</a:t>
            </a:r>
            <a:endParaRPr lang="ru-RU" sz="2000" dirty="0" smtClean="0"/>
          </a:p>
        </p:txBody>
      </p:sp>
      <p:sp>
        <p:nvSpPr>
          <p:cNvPr id="22" name="Содержимое 6"/>
          <p:cNvSpPr txBox="1">
            <a:spLocks/>
          </p:cNvSpPr>
          <p:nvPr/>
        </p:nvSpPr>
        <p:spPr>
          <a:xfrm>
            <a:off x="3059832" y="2420888"/>
            <a:ext cx="3024336" cy="2232248"/>
          </a:xfrm>
          <a:prstGeom prst="snipRoundRect">
            <a:avLst/>
          </a:prstGeom>
          <a:solidFill>
            <a:srgbClr val="FFE1E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fontAlgn="base">
              <a:spcBef>
                <a:spcPct val="20000"/>
              </a:spcBef>
            </a:pPr>
            <a:r>
              <a:rPr lang="ru-RU" sz="2000" b="1" dirty="0" smtClean="0">
                <a:solidFill>
                  <a:srgbClr val="7030A0"/>
                </a:solidFill>
              </a:rPr>
              <a:t>Посредством </a:t>
            </a:r>
          </a:p>
          <a:p>
            <a:pPr marL="342900" indent="-342900" fontAlgn="base">
              <a:spcBef>
                <a:spcPct val="20000"/>
              </a:spcBef>
            </a:pPr>
            <a:r>
              <a:rPr lang="ru-RU" sz="2000" b="1" dirty="0" smtClean="0">
                <a:solidFill>
                  <a:srgbClr val="7030A0"/>
                </a:solidFill>
              </a:rPr>
              <a:t>почтовой связи:</a:t>
            </a:r>
          </a:p>
          <a:p>
            <a:pPr marL="342900" lvl="0" indent="-342900" fontAlgn="base">
              <a:spcBef>
                <a:spcPct val="2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680007, г. Хабаровск,</a:t>
            </a:r>
          </a:p>
          <a:p>
            <a:pPr lvl="0" fontAlgn="base">
              <a:spcBef>
                <a:spcPct val="2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Волочаевская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дом № 6, Управление образования</a:t>
            </a:r>
          </a:p>
          <a:p>
            <a:pPr lvl="0" fontAlgn="base">
              <a:spcBef>
                <a:spcPct val="2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Хабаровского   муниципального района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122</Words>
  <Application>Microsoft Office PowerPoint</Application>
  <PresentationFormat>Экран (4:3)</PresentationFormat>
  <Paragraphs>34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21</cp:revision>
  <dcterms:created xsi:type="dcterms:W3CDTF">2023-07-06T01:44:14Z</dcterms:created>
  <dcterms:modified xsi:type="dcterms:W3CDTF">2023-07-07T03:15:31Z</dcterms:modified>
</cp:coreProperties>
</file>